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Action1.xml" ContentType="application/vnd.ms-office.inkAction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5"/>
  </p:notesMasterIdLst>
  <p:sldIdLst>
    <p:sldId id="256" r:id="rId2"/>
    <p:sldId id="257" r:id="rId3"/>
    <p:sldId id="262" r:id="rId4"/>
    <p:sldId id="259" r:id="rId5"/>
    <p:sldId id="274" r:id="rId6"/>
    <p:sldId id="260" r:id="rId7"/>
    <p:sldId id="258" r:id="rId8"/>
    <p:sldId id="304" r:id="rId9"/>
    <p:sldId id="265" r:id="rId10"/>
    <p:sldId id="307" r:id="rId11"/>
    <p:sldId id="306" r:id="rId12"/>
    <p:sldId id="286" r:id="rId13"/>
    <p:sldId id="308" r:id="rId14"/>
  </p:sldIdLst>
  <p:sldSz cx="9144000" cy="5143500" type="screen16x9"/>
  <p:notesSz cx="6858000" cy="9144000"/>
  <p:embeddedFontLst>
    <p:embeddedFont>
      <p:font typeface="Barlow" charset="0"/>
      <p:regular r:id="rId16"/>
      <p:bold r:id="rId17"/>
      <p:italic r:id="rId18"/>
      <p:boldItalic r:id="rId19"/>
    </p:embeddedFont>
    <p:embeddedFont>
      <p:font typeface="Barlow Condensed ExtraLight" charset="0"/>
      <p:regular r:id="rId20"/>
      <p:bold r:id="rId21"/>
      <p:italic r:id="rId22"/>
      <p:boldItalic r:id="rId23"/>
    </p:embeddedFont>
    <p:embeddedFont>
      <p:font typeface="Arial Black" pitchFamily="34" charset="0"/>
      <p:bold r:id="rId24"/>
    </p:embeddedFont>
    <p:embeddedFont>
      <p:font typeface="Barlow Condensed" charset="0"/>
      <p:regular r:id="rId25"/>
      <p:bold r:id="rId26"/>
      <p:italic r:id="rId27"/>
      <p:boldItalic r:id="rId28"/>
    </p:embeddedFont>
    <p:embeddedFont>
      <p:font typeface="Barlow Condensed Medium" charset="0"/>
      <p:regular r:id="rId29"/>
      <p:bold r:id="rId30"/>
      <p:italic r:id="rId31"/>
      <p:boldItalic r:id="rId32"/>
    </p:embeddedFont>
    <p:embeddedFont>
      <p:font typeface="Source Sans Pro" charset="0"/>
      <p:regular r:id="rId33"/>
      <p:bold r:id="rId34"/>
      <p:italic r:id="rId35"/>
      <p:boldItalic r:id="rId36"/>
    </p:embeddedFont>
    <p:embeddedFont>
      <p:font typeface="Poppins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0F2C39C-D354-4298-8CCB-CE79F8C14AB8}">
  <a:tblStyle styleId="{C0F2C39C-D354-4298-8CCB-CE79F8C14A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0-11-03T13:53:30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37">
    <iact:property name="dataType"/>
    <iact:actionData xml:id="d0">
      <inkml:trace xmlns:inkml="http://www.w3.org/2003/InkML" xml:id="stk0" contextRef="#ctx0" brushRef="#br0">7386 4465 0,'0'18'136,"18"-18"-135,19 0 0,1 0 0,-20 0 0,19 0 0,1 19 0,-1-19 0,19 0 0,-1 0 0,-17 0 0,36 0 0,-37 0 0,56 0 0,-18 0 0,-19 0 0,-19 0-1,37 0 11,-18 37-6,-19-37 4,0 0-2,1 0 5,-1 0-5,19 0-2,-19 19 6,0-19-6,-18 18 3,18-18 2,0 0-1,0 0 0,19 0-2,0 0-2,-19 0 3,37 0 0,-18 0 0,37 0 0,-37 0 3,19 0-5,-20 0 1,1 0 1,0 0 3,0 0-6,0 0 7,-1 0-5,1 0 2,0 0-2,0 0 3,0 0-4,-1 0 1,-17 0 2,-1 0-1,0 0 0,19 0 0,-19 0 0,19 0 0,0 0-1,-19 0 3,19 0-4,-19 0 3,0 0-1,0 0 1,1 0-2,-1 0 1,0 0 1,0 0-2,0 0 1,38 0 0,-19 0 1,-1 0-2,1 0 0,-19 0 3,19 0-3,-19 0 1,1 0 0,17 0 0,-36 0 0,0 0 0,18 0 0,19 0 1,-19 0-2,0 0 1,0 0 0,19 0 0,0 0 0,0 0 1,0 0-2,-1 0 1,-17 0 0,-1 0 0,0 0 0,0 0 1,0 0-3,38 0 4,-38 0-3,0 0 1,0 0 0,19 0 0,-19 0 0,19 0 0,0 0-1,18 0 1,-18 0 1,0 0-1,0 0 1,-19 0-2,-18 0 1,-1 0 0,1 0 1,0 0-2,-19 0 1,18 0-3,-18 0 3,19 0 8,-1 0 0,-18 0-8,19 0 8,-19 0 296,19-18-288</inkml:trace>
    </iact:actionData>
  </iact:action>
  <iact:action type="add" startTime="54508">
    <iact:property name="dataType"/>
    <iact:actionData xml:id="d1">
      <inkml:trace xmlns:inkml="http://www.w3.org/2003/InkML" xml:id="stk1" contextRef="#ctx0" brushRef="#br0">18287 6251 0,'37'0'8,"1"0"0,-20 0 1,19 0-2,1 0 1,17 0 3,1 0-6,19 0 6,-19 0-4,37 0 1,37 0-2,0 0 2,-37 0 2,19 0-4,-19 0 2,18 0 3,1 0-6,-19 0 3,19 0 0,-38 0 0,19 0 0,-37 0 1,55 0-2,-55 0 1,37 0 2,-18 0-4,-20 0 2,20 0 0,-1 0 3,19 0-6,-18 0 3,-19 0 2,18 0-4,0 0 2,1 0 0,-19 0 2,-1 0-4,1 0 4,0 0-2,-19 0-2,-18 0 2,18 0 2,-37 0-4,19 0 2,-19 0 0,18 0 18,1 0-9,-1 0-12,38 0 6,-37 0-6,18 0 3,-18 0 2,36 0-4,-36 0 2,0 0 0,18 0 0,0 0 2,-37 0-4,19 0 2,-19-19 0,18 1 58,1 18-52,-19-19-6,0 19 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39357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fdb0798d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fdb0798d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7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044e828a2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044e828a2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f6f6f201e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f6f6f201e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fdb0798d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fdb0798d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4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96900" y="-167000"/>
            <a:ext cx="9737797" cy="54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-408200" y="-147800"/>
            <a:ext cx="9803429" cy="5421347"/>
            <a:chOff x="-408200" y="-147800"/>
            <a:chExt cx="9803429" cy="5421347"/>
          </a:xfrm>
        </p:grpSpPr>
        <p:pic>
          <p:nvPicPr>
            <p:cNvPr id="80" name="Google Shape;8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3">
              <a:alphaModFix amt="60000"/>
            </a:blip>
            <a:srcRect t="11520" b="11520"/>
            <a:stretch/>
          </p:blipFill>
          <p:spPr>
            <a:xfrm>
              <a:off x="-408200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813938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1812167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2"/>
          </p:nvPr>
        </p:nvSpPr>
        <p:spPr>
          <a:xfrm>
            <a:off x="1821592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3"/>
          </p:nvPr>
        </p:nvSpPr>
        <p:spPr>
          <a:xfrm>
            <a:off x="1812167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4"/>
          </p:nvPr>
        </p:nvSpPr>
        <p:spPr>
          <a:xfrm>
            <a:off x="1822373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5"/>
          </p:nvPr>
        </p:nvSpPr>
        <p:spPr>
          <a:xfrm>
            <a:off x="1812158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4"/>
          <p:cNvSpPr txBox="1">
            <a:spLocks noGrp="1"/>
          </p:cNvSpPr>
          <p:nvPr>
            <p:ph type="title" idx="6" hasCustomPrompt="1"/>
          </p:nvPr>
        </p:nvSpPr>
        <p:spPr>
          <a:xfrm>
            <a:off x="1822786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7" hasCustomPrompt="1"/>
          </p:nvPr>
        </p:nvSpPr>
        <p:spPr>
          <a:xfrm>
            <a:off x="1818023" y="243900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8" hasCustomPrompt="1"/>
          </p:nvPr>
        </p:nvSpPr>
        <p:spPr>
          <a:xfrm>
            <a:off x="1818023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9"/>
          </p:nvPr>
        </p:nvSpPr>
        <p:spPr>
          <a:xfrm>
            <a:off x="5095413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3"/>
          </p:nvPr>
        </p:nvSpPr>
        <p:spPr>
          <a:xfrm>
            <a:off x="5086498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14"/>
          </p:nvPr>
        </p:nvSpPr>
        <p:spPr>
          <a:xfrm>
            <a:off x="5087589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5"/>
          </p:nvPr>
        </p:nvSpPr>
        <p:spPr>
          <a:xfrm>
            <a:off x="5086498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16"/>
          </p:nvPr>
        </p:nvSpPr>
        <p:spPr>
          <a:xfrm>
            <a:off x="5087775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7"/>
          </p:nvPr>
        </p:nvSpPr>
        <p:spPr>
          <a:xfrm>
            <a:off x="5096014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18" hasCustomPrompt="1"/>
          </p:nvPr>
        </p:nvSpPr>
        <p:spPr>
          <a:xfrm>
            <a:off x="5092355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9" hasCustomPrompt="1"/>
          </p:nvPr>
        </p:nvSpPr>
        <p:spPr>
          <a:xfrm>
            <a:off x="5092355" y="243722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0" hasCustomPrompt="1"/>
          </p:nvPr>
        </p:nvSpPr>
        <p:spPr>
          <a:xfrm>
            <a:off x="5092355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5">
  <p:cSld name="CUSTOM_1_1_1_1_2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 amt="58000"/>
          </a:blip>
          <a:srcRect t="11525" b="11533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 amt="58000"/>
          </a:blip>
          <a:srcRect t="11520" b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2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_1_1_1_1_1_2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9"/>
          <p:cNvGrpSpPr/>
          <p:nvPr/>
        </p:nvGrpSpPr>
        <p:grpSpPr>
          <a:xfrm>
            <a:off x="-462025" y="-358950"/>
            <a:ext cx="10186802" cy="5919946"/>
            <a:chOff x="-462025" y="-358950"/>
            <a:chExt cx="10186802" cy="5919946"/>
          </a:xfrm>
        </p:grpSpPr>
        <p:pic>
          <p:nvPicPr>
            <p:cNvPr id="210" name="Google Shape;210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9"/>
            <p:cNvPicPr preferRelativeResize="0"/>
            <p:nvPr/>
          </p:nvPicPr>
          <p:blipFill>
            <a:blip r:embed="rId3">
              <a:alphaModFix amt="58000"/>
            </a:blip>
            <a:stretch>
              <a:fillRect/>
            </a:stretch>
          </p:blipFill>
          <p:spPr>
            <a:xfrm>
              <a:off x="-462025" y="-358950"/>
              <a:ext cx="10186802" cy="59199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14" name="Google Shape;214;p2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-385950" y="-217100"/>
            <a:ext cx="9915906" cy="5577702"/>
            <a:chOff x="-385950" y="-217100"/>
            <a:chExt cx="9915906" cy="5577702"/>
          </a:xfrm>
        </p:grpSpPr>
        <p:pic>
          <p:nvPicPr>
            <p:cNvPr id="264" name="Google Shape;26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5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85950" y="-217100"/>
              <a:ext cx="9915906" cy="5577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6"/>
          <p:cNvGrpSpPr/>
          <p:nvPr/>
        </p:nvGrpSpPr>
        <p:grpSpPr>
          <a:xfrm>
            <a:off x="-356275" y="-200400"/>
            <a:ext cx="9856545" cy="5544304"/>
            <a:chOff x="-356275" y="-200400"/>
            <a:chExt cx="9856545" cy="5544304"/>
          </a:xfrm>
        </p:grpSpPr>
        <p:pic>
          <p:nvPicPr>
            <p:cNvPr id="268" name="Google Shape;268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56275" y="-200400"/>
              <a:ext cx="9856545" cy="55443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7"/>
          <p:cNvGrpSpPr/>
          <p:nvPr/>
        </p:nvGrpSpPr>
        <p:grpSpPr>
          <a:xfrm>
            <a:off x="-326575" y="-183700"/>
            <a:ext cx="9797145" cy="5510896"/>
            <a:chOff x="-326575" y="-183700"/>
            <a:chExt cx="9797145" cy="5510896"/>
          </a:xfrm>
        </p:grpSpPr>
        <p:pic>
          <p:nvPicPr>
            <p:cNvPr id="272" name="Google Shape;272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7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-326575" y="-183700"/>
              <a:ext cx="9797145" cy="55108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81100" y="-167000"/>
            <a:ext cx="970619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860200" y="2709877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 amt="57000"/>
          </a:blip>
          <a:srcRect t="10876" b="10876"/>
          <a:stretch/>
        </p:blipFill>
        <p:spPr>
          <a:xfrm>
            <a:off x="-221725" y="-133600"/>
            <a:ext cx="9587449" cy="53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3">
            <a:alphaModFix amt="58000"/>
          </a:blip>
          <a:srcRect t="10870" b="10870"/>
          <a:stretch/>
        </p:blipFill>
        <p:spPr>
          <a:xfrm>
            <a:off x="-281099" y="-167000"/>
            <a:ext cx="9706231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3">
            <a:alphaModFix amt="60000"/>
          </a:blip>
          <a:srcRect t="10543" b="10535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57900" y="1660548"/>
            <a:ext cx="41721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3">
            <a:alphaModFix amt="56000"/>
          </a:blip>
          <a:srcRect t="11539" b="11531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 amt="58000"/>
          </a:blip>
          <a:srcRect t="11520" b="11520"/>
          <a:stretch/>
        </p:blipFill>
        <p:spPr>
          <a:xfrm rot="10800000"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6" r:id="rId11"/>
    <p:sldLayoutId id="2147483668" r:id="rId12"/>
    <p:sldLayoutId id="2147483675" r:id="rId13"/>
    <p:sldLayoutId id="2147483681" r:id="rId14"/>
    <p:sldLayoutId id="2147483682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5.pn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ctrTitle"/>
          </p:nvPr>
        </p:nvSpPr>
        <p:spPr>
          <a:xfrm>
            <a:off x="533400" y="1436663"/>
            <a:ext cx="8077200" cy="1973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Overview of Algorithm</a:t>
            </a:r>
            <a:endParaRPr b="1"/>
          </a:p>
        </p:txBody>
      </p:sp>
      <p:sp>
        <p:nvSpPr>
          <p:cNvPr id="283" name="Google Shape;283;p40"/>
          <p:cNvSpPr txBox="1">
            <a:spLocks noGrp="1"/>
          </p:cNvSpPr>
          <p:nvPr>
            <p:ph type="subTitle" idx="1"/>
          </p:nvPr>
        </p:nvSpPr>
        <p:spPr>
          <a:xfrm>
            <a:off x="2895600" y="3105150"/>
            <a:ext cx="32808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/>
              <a:t>Department of BCA</a:t>
            </a:r>
            <a:endParaRPr sz="2400" b="1" i="1"/>
          </a:p>
        </p:txBody>
      </p:sp>
      <p:cxnSp>
        <p:nvCxnSpPr>
          <p:cNvPr id="285" name="Google Shape;285;p40"/>
          <p:cNvCxnSpPr/>
          <p:nvPr/>
        </p:nvCxnSpPr>
        <p:spPr>
          <a:xfrm>
            <a:off x="1659775" y="1431016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0"/>
          <p:cNvCxnSpPr/>
          <p:nvPr/>
        </p:nvCxnSpPr>
        <p:spPr>
          <a:xfrm>
            <a:off x="1659775" y="4220741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534242D5-77FA-41ED-BC9F-845CCD6D2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35"/>
    </mc:Choice>
    <mc:Fallback xmlns="">
      <p:transition spd="slow" advTm="57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285750"/>
            <a:ext cx="5195400" cy="528600"/>
          </a:xfrm>
        </p:spPr>
        <p:txBody>
          <a:bodyPr/>
          <a:lstStyle/>
          <a:p>
            <a:r>
              <a:rPr lang="en-IN" sz="2000" b="1" dirty="0"/>
              <a:t>How to add two numbers in Algorithm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t="993" r="11180" b="8415"/>
          <a:stretch/>
        </p:blipFill>
        <p:spPr>
          <a:xfrm>
            <a:off x="990600" y="778554"/>
            <a:ext cx="7086600" cy="39624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37B47282-3F69-4164-A70B-7207E8FF6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4131354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40616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968"/>
    </mc:Choice>
    <mc:Fallback xmlns="">
      <p:transition spd="slow" advTm="166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0"/>
          <p:cNvSpPr txBox="1">
            <a:spLocks noGrp="1"/>
          </p:cNvSpPr>
          <p:nvPr>
            <p:ph type="title"/>
          </p:nvPr>
        </p:nvSpPr>
        <p:spPr>
          <a:xfrm>
            <a:off x="1974300" y="438150"/>
            <a:ext cx="5195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b="1" dirty="0"/>
              <a:t>Advantages of Algorithms</a:t>
            </a:r>
            <a:endParaRPr sz="3600" b="1"/>
          </a:p>
        </p:txBody>
      </p:sp>
      <p:sp>
        <p:nvSpPr>
          <p:cNvPr id="1216" name="Google Shape;1216;p70"/>
          <p:cNvSpPr txBox="1">
            <a:spLocks noGrp="1"/>
          </p:cNvSpPr>
          <p:nvPr>
            <p:ph type="body" idx="1"/>
          </p:nvPr>
        </p:nvSpPr>
        <p:spPr>
          <a:xfrm>
            <a:off x="533400" y="1348475"/>
            <a:ext cx="81534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600" dirty="0"/>
              <a:t>                     1.It is a step-wise representation of a solution to a given problem, which makes                    it easy to understand.  </a:t>
            </a:r>
          </a:p>
          <a:p>
            <a:pPr marL="0" lvl="0" indent="0">
              <a:buNone/>
            </a:pPr>
            <a:endParaRPr lang="en-US" sz="1800" dirty="0"/>
          </a:p>
          <a:p>
            <a:pPr marL="0" lvl="0" indent="0">
              <a:buNone/>
            </a:pPr>
            <a:r>
              <a:rPr lang="en-US" sz="1600" dirty="0"/>
              <a:t>	2.An algorithm uses a definite procedure.  </a:t>
            </a:r>
          </a:p>
          <a:p>
            <a:pPr marL="0" lvl="0" indent="0">
              <a:buNone/>
            </a:pPr>
            <a:endParaRPr lang="en-US" sz="1600" dirty="0"/>
          </a:p>
          <a:p>
            <a:pPr marL="0" lvl="0" indent="0">
              <a:buNone/>
            </a:pPr>
            <a:r>
              <a:rPr lang="en-US" sz="1600" dirty="0"/>
              <a:t>	3. It is easy to understand for anyone even without programming knowledge.  </a:t>
            </a:r>
          </a:p>
          <a:p>
            <a:pPr marL="0" lvl="0" indent="0">
              <a:buNone/>
            </a:pPr>
            <a:endParaRPr lang="en-US" sz="1600" dirty="0"/>
          </a:p>
          <a:p>
            <a:pPr marL="0" lvl="0" indent="0">
              <a:buNone/>
            </a:pPr>
            <a:r>
              <a:rPr lang="en-US" sz="1600" dirty="0"/>
              <a:t>	4.By using algorithm, the problem is broken down into smaller pieces or steps 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CDC1C12F-EC7A-4201-8A6C-0D553F245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6200" y="3823789"/>
            <a:ext cx="609600" cy="6096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FB38586-7841-474D-9966-E467C1670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428879"/>
            <a:ext cx="2129828" cy="13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14"/>
    </mc:Choice>
    <mc:Fallback xmlns="">
      <p:transition spd="slow" advTm="68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0"/>
          <p:cNvSpPr txBox="1">
            <a:spLocks noGrp="1"/>
          </p:cNvSpPr>
          <p:nvPr>
            <p:ph type="title"/>
          </p:nvPr>
        </p:nvSpPr>
        <p:spPr>
          <a:xfrm>
            <a:off x="1974300" y="438150"/>
            <a:ext cx="5195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b="1" dirty="0"/>
              <a:t>Disadvantages of Algorithms</a:t>
            </a:r>
            <a:endParaRPr sz="3600" b="1"/>
          </a:p>
        </p:txBody>
      </p:sp>
      <p:sp>
        <p:nvSpPr>
          <p:cNvPr id="1216" name="Google Shape;1216;p70"/>
          <p:cNvSpPr txBox="1">
            <a:spLocks noGrp="1"/>
          </p:cNvSpPr>
          <p:nvPr>
            <p:ph type="body" idx="1"/>
          </p:nvPr>
        </p:nvSpPr>
        <p:spPr>
          <a:xfrm>
            <a:off x="609600" y="1348475"/>
            <a:ext cx="80010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sz="1800" dirty="0"/>
              <a:t>&gt;&gt; Algorithms is Time consuming.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IN" sz="1800" dirty="0"/>
              <a:t>&gt;&gt; Big tasks are difficult to put in Algorithms.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DA87584B-35C5-40B7-BDF2-A01D408B5E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5921" y="4298975"/>
            <a:ext cx="609600" cy="6096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71A27AC-E92D-4173-9BEE-0050EFE1F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343150"/>
            <a:ext cx="28194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38"/>
    </mc:Choice>
    <mc:Fallback xmlns="">
      <p:transition spd="slow" advTm="46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558CB8-D9BD-449A-8E43-977BCAE6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511BEB3-54C4-42C3-B476-BB46AB4FFD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D38CDE-1138-4129-8CAA-FF6AA8E99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6925"/>
            <a:ext cx="6629400" cy="3824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2924BC3-4F57-42A2-BC89-7CCA895104AE}"/>
              </a:ext>
            </a:extLst>
          </p:cNvPr>
          <p:cNvSpPr/>
          <p:nvPr/>
        </p:nvSpPr>
        <p:spPr>
          <a:xfrm>
            <a:off x="609600" y="4144832"/>
            <a:ext cx="3659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Double click on speaker to get the audio.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878D0970-377E-48FC-82B3-AFB4BE9853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3242" y="399392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1305529382"/>
      </p:ext>
    </p:extLst>
  </p:cSld>
  <p:clrMapOvr>
    <a:masterClrMapping/>
  </p:clrMapOvr>
  <p:transition advTm="4948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974300" y="442950"/>
            <a:ext cx="51954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b="1" dirty="0"/>
              <a:t>Algorithm</a:t>
            </a:r>
            <a:endParaRPr sz="4000" b="1"/>
          </a:p>
        </p:txBody>
      </p:sp>
      <p:sp>
        <p:nvSpPr>
          <p:cNvPr id="292" name="Google Shape;292;p41"/>
          <p:cNvSpPr txBox="1">
            <a:spLocks noGrp="1"/>
          </p:cNvSpPr>
          <p:nvPr>
            <p:ph type="body" idx="1"/>
          </p:nvPr>
        </p:nvSpPr>
        <p:spPr>
          <a:xfrm>
            <a:off x="713225" y="1200150"/>
            <a:ext cx="77175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just">
              <a:buFont typeface="Wingdings" pitchFamily="2" charset="2"/>
              <a:buChar char="ü"/>
            </a:pPr>
            <a:r>
              <a:rPr lang="en-US" sz="1600" dirty="0"/>
              <a:t> </a:t>
            </a:r>
            <a:r>
              <a:rPr lang="en-IN" sz="1800" b="1" dirty="0">
                <a:latin typeface="Times New Roman" pitchFamily="18" charset="0"/>
                <a:cs typeface="Times New Roman" pitchFamily="18" charset="0"/>
              </a:rPr>
              <a:t>Algorithm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 is a step-by-step process.  </a:t>
            </a:r>
          </a:p>
          <a:p>
            <a:pPr marL="342900" algn="just">
              <a:buFont typeface="Wingdings" pitchFamily="2" charset="2"/>
              <a:buChar char="ü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342900" algn="just">
              <a:buFont typeface="Wingdings" pitchFamily="2" charset="2"/>
              <a:buChar char="ü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An algorithm is a set of instructions designed to perform a specific task .</a:t>
            </a:r>
          </a:p>
          <a:p>
            <a:pPr marL="342900" algn="just">
              <a:buFont typeface="Wingdings" pitchFamily="2" charset="2"/>
              <a:buChar char="ü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342900" algn="just">
              <a:buFont typeface="Wingdings" pitchFamily="2" charset="2"/>
              <a:buChar char="ü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Algorithm refers to a set of rules/instructions that step-by-step define how a work is to be executed upon in order to get the expected results.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" name="Picture 3" descr="12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952750"/>
            <a:ext cx="3200400" cy="18314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xmlns="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50B9AA-1DB8-4862-B575-59130112B4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8960" y="1607400"/>
              <a:ext cx="5163840" cy="643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xmlns="" xmlns:iact="http://schemas.microsoft.com/office/powerpoint/2014/inkAction" xmlns:p14="http://schemas.microsoft.com/office/powerpoint/2010/main" id="{2B50B9AA-1DB8-4862-B575-59130112B4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49600" y="1598040"/>
                <a:ext cx="5182560" cy="662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7E8F6139-FAC8-49AC-8C6C-592C28E5E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80"/>
    </mc:Choice>
    <mc:Fallback xmlns="">
      <p:transition spd="slow" advTm="88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606924"/>
            <a:ext cx="5195400" cy="821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4000" b="1" dirty="0"/>
              <a:t>Some more words…</a:t>
            </a:r>
            <a:endParaRPr lang="en-US" sz="4000" b="1"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685800" y="1736748"/>
            <a:ext cx="4267200" cy="2511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IN" sz="1800" dirty="0">
                <a:latin typeface="Arial Black" panose="020B0A04020102020204" pitchFamily="34" charset="0"/>
                <a:sym typeface="+mn-ea"/>
              </a:rPr>
              <a:t>Well, I will say there’s a live example of algorithm who love to cook and love food as well. One of the most obvious examples of an algorithm is a recipe. It’s a finite list of instructions used to perform a task</a:t>
            </a:r>
            <a:r>
              <a:rPr lang="en-IN" sz="1600" dirty="0">
                <a:latin typeface="Arial Black" panose="020B0A04020102020204" pitchFamily="34" charset="0"/>
                <a:sym typeface="+mn-ea"/>
              </a:rPr>
              <a:t>.</a:t>
            </a:r>
            <a:endParaRPr sz="1800"/>
          </a:p>
        </p:txBody>
      </p:sp>
      <p:graphicFrame>
        <p:nvGraphicFramePr>
          <p:cNvPr id="383" name="Google Shape;383;p46"/>
          <p:cNvGraphicFramePr/>
          <p:nvPr/>
        </p:nvGraphicFramePr>
        <p:xfrm>
          <a:off x="5713825" y="1660527"/>
          <a:ext cx="2472225" cy="2488500"/>
        </p:xfrm>
        <a:graphic>
          <a:graphicData uri="http://schemas.openxmlformats.org/drawingml/2006/table">
            <a:tbl>
              <a:tblPr>
                <a:noFill/>
                <a:tableStyleId>{C0F2C39C-D354-4298-8CCB-CE79F8C14AB8}</a:tableStyleId>
              </a:tblPr>
              <a:tblGrid>
                <a:gridCol w="24722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latin typeface="Barlow Condensed Medium"/>
                          <a:ea typeface="Barlow Condensed Medium"/>
                          <a:cs typeface="Barlow Condensed Medium"/>
                          <a:sym typeface="Barlow Condensed Medium"/>
                        </a:rPr>
                        <a:t>Notes</a:t>
                      </a:r>
                      <a:endParaRPr>
                        <a:solidFill>
                          <a:schemeClr val="hlink"/>
                        </a:solidFill>
                        <a:latin typeface="Barlow Condensed Medium"/>
                        <a:ea typeface="Barlow Condensed Medium"/>
                        <a:cs typeface="Barlow Condensed Medium"/>
                        <a:sym typeface="Barlow Condensed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hlink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Mars is actually a cold place</a:t>
                      </a:r>
                      <a:endParaRPr sz="1200">
                        <a:solidFill>
                          <a:schemeClr val="hlink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D262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D262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D262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D262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5" name="Content Placeholder 1" descr="pi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010" y="1580515"/>
            <a:ext cx="3552190" cy="266763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605176B6-DEF6-4398-ABF0-05DC49627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12525" y="4149027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82"/>
    </mc:Choice>
    <mc:Fallback xmlns="">
      <p:transition spd="slow" advTm="87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1447800" y="1276350"/>
            <a:ext cx="66294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>1. It has  a set of inputs </a:t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/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>2. Steps are uniquely defined </a:t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/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>3. It has finite number of steps </a:t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/>
            </a:r>
            <a:b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r>
              <a:rPr lang="en-IN" sz="24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>4. It Produces desired output</a:t>
            </a:r>
            <a:r>
              <a:rPr lang="en-IN" sz="16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  <a:t/>
            </a:r>
            <a:br>
              <a:rPr lang="en-IN" sz="1600" b="1" dirty="0">
                <a:latin typeface="Times New Roman" pitchFamily="18" charset="0"/>
                <a:ea typeface="Barlow"/>
                <a:cs typeface="Times New Roman" pitchFamily="18" charset="0"/>
                <a:sym typeface="Barlow"/>
              </a:rPr>
            </a:br>
            <a:endParaRPr lang="en-IN" sz="1600" b="1" dirty="0">
              <a:latin typeface="Times New Roman" pitchFamily="18" charset="0"/>
              <a:ea typeface="Barlow"/>
              <a:cs typeface="Times New Roman" pitchFamily="18" charset="0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tangle 7"/>
          <p:cNvSpPr/>
          <p:nvPr/>
        </p:nvSpPr>
        <p:spPr>
          <a:xfrm>
            <a:off x="1524000" y="438150"/>
            <a:ext cx="5987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hlink"/>
              </a:buClr>
              <a:buSzPts val="3000"/>
            </a:pPr>
            <a:r>
              <a:rPr lang="en-US" dirty="0"/>
              <a:t> </a:t>
            </a:r>
            <a:r>
              <a:rPr lang="en-US" sz="4000" b="1" dirty="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Characteristic Of An  Algorithm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801BC03F-39CF-4095-8DE6-F1FEAFFFEC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36"/>
    </mc:Choice>
    <mc:Fallback xmlns="">
      <p:transition spd="slow" advTm="10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8"/>
          <p:cNvSpPr txBox="1">
            <a:spLocks noGrp="1"/>
          </p:cNvSpPr>
          <p:nvPr>
            <p:ph type="title"/>
          </p:nvPr>
        </p:nvSpPr>
        <p:spPr>
          <a:xfrm>
            <a:off x="533400" y="971550"/>
            <a:ext cx="80772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  <a:t>1.The inputs must be specified</a:t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  <a:t>2.The outputs must be specified</a:t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  <a:t>3.Definiteness</a:t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  <a:t>4.Effectiveness</a:t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sym typeface="+mn-ea"/>
              </a:rPr>
              <a:t>5.Finiteness</a:t>
            </a:r>
            <a:endParaRPr lang="en-IN" sz="2400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933" name="Google Shape;933;p58"/>
          <p:cNvCxnSpPr/>
          <p:nvPr/>
        </p:nvCxnSpPr>
        <p:spPr>
          <a:xfrm>
            <a:off x="1659775" y="9185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4" name="Google Shape;934;p58"/>
          <p:cNvCxnSpPr/>
          <p:nvPr/>
        </p:nvCxnSpPr>
        <p:spPr>
          <a:xfrm>
            <a:off x="1659775" y="42249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5"/>
          <p:cNvSpPr/>
          <p:nvPr/>
        </p:nvSpPr>
        <p:spPr>
          <a:xfrm>
            <a:off x="1582678" y="448330"/>
            <a:ext cx="6024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ea typeface="Barlow Condensed"/>
                <a:cs typeface="Barlow Condensed"/>
                <a:sym typeface="+mn-ea"/>
              </a:rPr>
              <a:t>5</a:t>
            </a:r>
            <a:r>
              <a:rPr lang="en-IN" sz="2800" dirty="0">
                <a:solidFill>
                  <a:schemeClr val="hlink"/>
                </a:solidFill>
                <a:latin typeface="Arial Black" panose="020B0A04020102020204" pitchFamily="34" charset="0"/>
                <a:ea typeface="Barlow Condensed"/>
                <a:cs typeface="Barlow Condensed"/>
                <a:sym typeface="+mn-ea"/>
              </a:rPr>
              <a:t> things algorithm must have </a:t>
            </a:r>
            <a:endParaRPr lang="en-US" sz="2800" dirty="0">
              <a:solidFill>
                <a:schemeClr val="hlink"/>
              </a:solidFill>
              <a:latin typeface="Arial Black" panose="020B0A04020102020204" pitchFamily="34" charset="0"/>
              <a:ea typeface="Barlow Condensed"/>
              <a:cs typeface="Barlow Condensed"/>
              <a:sym typeface="+mn-ea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DF8287DD-6AA7-476F-A6C3-3E3F39241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000" y="408557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98"/>
    </mc:Choice>
    <mc:Fallback xmlns="">
      <p:transition spd="slow" advTm="74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64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ctrTitle"/>
          </p:nvPr>
        </p:nvSpPr>
        <p:spPr>
          <a:xfrm>
            <a:off x="762000" y="1200150"/>
            <a:ext cx="76200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6000" b="1" dirty="0"/>
              <a:t>Write an algorithm </a:t>
            </a:r>
            <a:br>
              <a:rPr lang="en-IN" sz="6000" b="1" dirty="0"/>
            </a:br>
            <a:r>
              <a:rPr lang="en-IN" sz="6000" b="1" dirty="0"/>
              <a:t>to post a letter </a:t>
            </a:r>
            <a:br>
              <a:rPr lang="en-IN" sz="6000" b="1" dirty="0"/>
            </a:br>
            <a:r>
              <a:rPr lang="en-IN" sz="6000" b="1" dirty="0"/>
              <a:t>to your friend​</a:t>
            </a:r>
            <a:endParaRPr sz="6000" b="1" dirty="0"/>
          </a:p>
        </p:txBody>
      </p:sp>
      <p:cxnSp>
        <p:nvCxnSpPr>
          <p:cNvPr id="338" name="Google Shape;338;p44"/>
          <p:cNvCxnSpPr/>
          <p:nvPr/>
        </p:nvCxnSpPr>
        <p:spPr>
          <a:xfrm>
            <a:off x="1659775" y="12233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4"/>
          <p:cNvCxnSpPr/>
          <p:nvPr/>
        </p:nvCxnSpPr>
        <p:spPr>
          <a:xfrm>
            <a:off x="1659775" y="39201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363732FE-9DC9-4750-9148-4853A4311A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6200" y="395797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39"/>
    </mc:Choice>
    <mc:Fallback xmlns="">
      <p:transition spd="slow" advTm="4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419088"/>
            <a:ext cx="7929618" cy="428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44F40E6-B752-4402-BEA5-38C669122C12}"/>
              </a:ext>
            </a:extLst>
          </p:cNvPr>
          <p:cNvSpPr/>
          <p:nvPr/>
        </p:nvSpPr>
        <p:spPr>
          <a:xfrm>
            <a:off x="604782" y="376850"/>
            <a:ext cx="8463017" cy="4362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348FC635-2F8F-4DDA-96C6-AEE25C89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510017"/>
            <a:ext cx="7772400" cy="4096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C1E87632-1928-46AF-9DAF-F3E0396616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9600" y="4061540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21"/>
    </mc:Choice>
    <mc:Fallback xmlns="">
      <p:transition spd="slow" advTm="62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1830"/>
            <a:ext cx="7315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Step 1: Start</a:t>
            </a:r>
          </a:p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</a:p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Step 2: Declare the variables name, address.</a:t>
            </a:r>
          </a:p>
          <a:p>
            <a:pPr>
              <a:buClr>
                <a:schemeClr val="hlink"/>
              </a:buClr>
              <a:buSzPts val="1700"/>
            </a:pPr>
            <a:endParaRPr lang="en-US" sz="2400" dirty="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Step 3: Read values of name, address from the user.</a:t>
            </a:r>
          </a:p>
          <a:p>
            <a:pPr>
              <a:buClr>
                <a:schemeClr val="hlink"/>
              </a:buClr>
              <a:buSzPts val="1700"/>
            </a:pPr>
            <a:endParaRPr lang="en-US" sz="2400" dirty="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Step 4: Display name, address.</a:t>
            </a:r>
          </a:p>
          <a:p>
            <a:pPr>
              <a:buClr>
                <a:schemeClr val="hlink"/>
              </a:buClr>
              <a:buSzPts val="1700"/>
            </a:pPr>
            <a:endParaRPr lang="en-US" sz="2400" dirty="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buClr>
                <a:schemeClr val="hlink"/>
              </a:buClr>
              <a:buSzPts val="1700"/>
            </a:pPr>
            <a:r>
              <a:rPr lang="en-US" sz="2400" dirty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Step 5: End</a:t>
            </a:r>
            <a:endParaRPr lang="en-US" sz="1800" dirty="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2BA85D94-03BA-4D21-A575-94D047F28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8600" y="4006870"/>
            <a:ext cx="609600" cy="6096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A3D223-D220-4AE5-8F98-104C86CF7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1" y="304800"/>
            <a:ext cx="3048000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65"/>
    </mc:Choice>
    <mc:Fallback xmlns="">
      <p:transition spd="slow" advTm="122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61950"/>
            <a:ext cx="8077200" cy="2438400"/>
          </a:xfrm>
        </p:spPr>
        <p:txBody>
          <a:bodyPr/>
          <a:lstStyle/>
          <a:p>
            <a:pPr marL="457200" indent="-342900">
              <a:buSzPts val="2800"/>
            </a:pPr>
            <a:r>
              <a:rPr lang="en-IN" sz="2800" dirty="0">
                <a:latin typeface="Barlow"/>
                <a:ea typeface="Barlow"/>
                <a:cs typeface="Barlow"/>
                <a:sym typeface="+mn-ea"/>
              </a:rPr>
              <a:t>So, Here’s a Software…</a:t>
            </a:r>
            <a:br>
              <a:rPr lang="en-IN" sz="2800" dirty="0">
                <a:latin typeface="Barlow"/>
                <a:ea typeface="Barlow"/>
                <a:cs typeface="Barlow"/>
                <a:sym typeface="+mn-ea"/>
              </a:rPr>
            </a:br>
            <a:r>
              <a:rPr lang="en-IN" sz="2800" dirty="0">
                <a:latin typeface="Barlow"/>
                <a:ea typeface="Barlow"/>
                <a:cs typeface="Barlow"/>
                <a:sym typeface="+mn-ea"/>
              </a:rPr>
              <a:t>We all can use called Flowgorithm and this software helps us to see execution part of Algorithm as well helps us a lot to learn of course and here’s two problems are given to us</a:t>
            </a:r>
            <a:r>
              <a:rPr lang="en-IN" sz="1800" dirty="0">
                <a:latin typeface="Barlow"/>
                <a:ea typeface="Barlow"/>
                <a:cs typeface="Barlow"/>
                <a:sym typeface="+mn-ea"/>
              </a:rPr>
              <a:t>.</a:t>
            </a:r>
            <a:endParaRPr lang="en-US" sz="1800"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2946" name="Picture 2" descr="https://pandorafms.com/blog/wp-content/uploads/2018/05/what-is-an-algorithm-featured.png"/>
          <p:cNvPicPr>
            <a:picLocks noChangeAspect="1" noChangeArrowheads="1"/>
          </p:cNvPicPr>
          <p:nvPr/>
        </p:nvPicPr>
        <p:blipFill>
          <a:blip r:embed="rId4"/>
          <a:srcRect l="11733" t="22749" r="10400" b="18483"/>
          <a:stretch>
            <a:fillRect/>
          </a:stretch>
        </p:blipFill>
        <p:spPr bwMode="auto">
          <a:xfrm>
            <a:off x="2438400" y="2800350"/>
            <a:ext cx="4114800" cy="17473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8AA4A89B-BF75-410C-BCD5-C64A21A12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6200" y="3938131"/>
            <a:ext cx="609600" cy="6096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76"/>
    </mc:Choice>
    <mc:Fallback xmlns="">
      <p:transition spd="slow" advTm="71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ist HS Weekly Plann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6CBC2"/>
      </a:accent1>
      <a:accent2>
        <a:srgbClr val="F8C2B2"/>
      </a:accent2>
      <a:accent3>
        <a:srgbClr val="D9D9D9"/>
      </a:accent3>
      <a:accent4>
        <a:srgbClr val="C1CFE1"/>
      </a:accent4>
      <a:accent5>
        <a:srgbClr val="C1E1D6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198</Words>
  <Application>Microsoft Office PowerPoint</Application>
  <PresentationFormat>On-screen Show (16:9)</PresentationFormat>
  <Paragraphs>42</Paragraphs>
  <Slides>13</Slides>
  <Notes>10</Notes>
  <HiddenSlides>0</HiddenSlides>
  <MMClips>13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Barlow</vt:lpstr>
      <vt:lpstr>Wingdings</vt:lpstr>
      <vt:lpstr>Barlow Condensed ExtraLight</vt:lpstr>
      <vt:lpstr>Arial Black</vt:lpstr>
      <vt:lpstr>Barlow Condensed</vt:lpstr>
      <vt:lpstr>Times New Roman</vt:lpstr>
      <vt:lpstr>Barlow Condensed Medium</vt:lpstr>
      <vt:lpstr>Source Sans Pro</vt:lpstr>
      <vt:lpstr>Poppins</vt:lpstr>
      <vt:lpstr>Minimalist HS Weekly Planner by Slidesgo</vt:lpstr>
      <vt:lpstr>Overview of Algorithm</vt:lpstr>
      <vt:lpstr>Algorithm</vt:lpstr>
      <vt:lpstr>Some more words…</vt:lpstr>
      <vt:lpstr>1. It has  a set of inputs   2. Steps are uniquely defined   3. It has finite number of steps   4. It Produces desired output </vt:lpstr>
      <vt:lpstr>1.The inputs must be specified 2.The outputs must be specified 3.Definiteness 4.Effectiveness 5.Finiteness</vt:lpstr>
      <vt:lpstr>Write an algorithm  to post a letter  to your friend​</vt:lpstr>
      <vt:lpstr>PowerPoint Presentation</vt:lpstr>
      <vt:lpstr>PowerPoint Presentation</vt:lpstr>
      <vt:lpstr>So, Here’s a Software… We all can use called Flowgorithm and this software helps us to see execution part of Algorithm as well helps us a lot to learn of course and here’s two problems are given to us.</vt:lpstr>
      <vt:lpstr>How to add two numbers in Algorithm</vt:lpstr>
      <vt:lpstr>Advantages of Algorithms</vt:lpstr>
      <vt:lpstr>Disadvantages of Algorithms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Algorithm</dc:title>
  <cp:lastModifiedBy>user</cp:lastModifiedBy>
  <cp:revision>38</cp:revision>
  <dcterms:modified xsi:type="dcterms:W3CDTF">2024-12-01T17:46:24Z</dcterms:modified>
</cp:coreProperties>
</file>